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2" r:id="rId2"/>
    <p:sldId id="265" r:id="rId3"/>
    <p:sldId id="263" r:id="rId4"/>
    <p:sldId id="268" r:id="rId5"/>
    <p:sldId id="266" r:id="rId6"/>
    <p:sldId id="271" r:id="rId7"/>
    <p:sldId id="272" r:id="rId8"/>
    <p:sldId id="270" r:id="rId9"/>
    <p:sldId id="267" r:id="rId10"/>
    <p:sldId id="273" r:id="rId11"/>
    <p:sldId id="276" r:id="rId12"/>
    <p:sldId id="290" r:id="rId13"/>
    <p:sldId id="279" r:id="rId14"/>
    <p:sldId id="277" r:id="rId15"/>
    <p:sldId id="278" r:id="rId16"/>
    <p:sldId id="280" r:id="rId17"/>
    <p:sldId id="282" r:id="rId18"/>
    <p:sldId id="281" r:id="rId19"/>
    <p:sldId id="284" r:id="rId20"/>
    <p:sldId id="283" r:id="rId21"/>
    <p:sldId id="285" r:id="rId22"/>
    <p:sldId id="286" r:id="rId23"/>
    <p:sldId id="287" r:id="rId24"/>
    <p:sldId id="288" r:id="rId25"/>
    <p:sldId id="294" r:id="rId26"/>
    <p:sldId id="293" r:id="rId27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09B"/>
    <a:srgbClr val="4E5B99"/>
    <a:srgbClr val="B7B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howGuides="1">
      <p:cViewPr varScale="1">
        <p:scale>
          <a:sx n="191" d="100"/>
          <a:sy n="191" d="100"/>
        </p:scale>
        <p:origin x="816" y="150"/>
      </p:cViewPr>
      <p:guideLst>
        <p:guide orient="horz" pos="1800"/>
        <p:guide orient="horz" pos="288"/>
        <p:guide orient="horz" pos="3312"/>
        <p:guide orient="horz" pos="855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24/03/2023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827089" y="1"/>
            <a:ext cx="7489825" cy="457729"/>
          </a:xfrm>
          <a:noFill/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27088" y="457729"/>
            <a:ext cx="7489825" cy="479558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OASYS-Power transport | HERCULES2023</a:t>
            </a:r>
            <a:endParaRPr lang="en-US" noProof="0" dirty="0"/>
          </a:p>
        </p:txBody>
      </p:sp>
      <p:pic>
        <p:nvPicPr>
          <p:cNvPr id="9" name="Image 8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417500"/>
            <a:ext cx="7200000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915000"/>
            <a:ext cx="5612400" cy="2970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915000"/>
            <a:ext cx="2574000" cy="2970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logo_texte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168056" y="5067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805272"/>
            <a:ext cx="8236800" cy="43319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5587803"/>
            <a:ext cx="611560" cy="127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26/07/2013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630001" y="5402791"/>
            <a:ext cx="6120000" cy="17707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OASYS-Power transport | HERCULES2023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98001" y="5402865"/>
            <a:ext cx="413559" cy="177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6"/>
        </a:buClr>
        <a:buSzPct val="80000"/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917332" y="1015400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891752" y="1832897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287591" y="1650154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56907" y="1683344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56282" y="1507617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 smtClean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1735" y="1869355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1735" y="762411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8365" y="2726832"/>
            <a:ext cx="1011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Reducing </a:t>
            </a:r>
          </a:p>
          <a:p>
            <a:r>
              <a:rPr lang="en-US" sz="1400" i="1" dirty="0" smtClean="0"/>
              <a:t>the gap</a:t>
            </a:r>
            <a:endParaRPr lang="en-US" sz="1400" i="1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72177" y="116705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309969" y="115866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729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097327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621654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1551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155188" y="2004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93603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097327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532495" y="202902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35672" y="200473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834741" y="114303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369675" y="113935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73657" y="113407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418468" y="112672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06583" y="198053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2851906" y="1998025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318372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794045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544" y="199857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860552" y="1547390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734530" y="1699296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16154" y="1459220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593179" y="1866011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blipFill>
                <a:blip r:embed="rId4"/>
                <a:stretch>
                  <a:fillRect l="-1456" t="-2222" r="-2913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225262" y="2987372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109" y="1114766"/>
            <a:ext cx="3855749" cy="384809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2237" y="2829801"/>
            <a:ext cx="1422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incrementing </a:t>
            </a:r>
            <a:r>
              <a:rPr lang="en-US" sz="1400" i="1" dirty="0" smtClean="0"/>
              <a:t>K</a:t>
            </a:r>
            <a:endParaRPr lang="en-US" sz="1400" i="1" dirty="0"/>
          </a:p>
        </p:txBody>
      </p:sp>
      <p:sp>
        <p:nvSpPr>
          <p:cNvPr id="77" name="Rectangle 76"/>
          <p:cNvSpPr/>
          <p:nvPr/>
        </p:nvSpPr>
        <p:spPr>
          <a:xfrm>
            <a:off x="3178717" y="2722079"/>
            <a:ext cx="1220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l</a:t>
            </a:r>
            <a:r>
              <a:rPr lang="en-US" sz="1400" i="1" dirty="0" smtClean="0"/>
              <a:t>arger wavelength</a:t>
            </a:r>
            <a:endParaRPr lang="en-US" sz="1400" i="1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2896867" y="2987041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936" y="3563919"/>
            <a:ext cx="800100" cy="981075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1306214" y="2461106"/>
            <a:ext cx="486190" cy="94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64229" y="2342006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30553" y="2369947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3275856" y="1680189"/>
            <a:ext cx="5688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Undulator power density (</a:t>
            </a:r>
            <a:r>
              <a:rPr lang="en-US" sz="1600" i="1" dirty="0" smtClean="0">
                <a:solidFill>
                  <a:srgbClr val="002060"/>
                </a:solidFill>
              </a:rPr>
              <a:t>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Undulator spectral flux density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y, E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Wiggler spectral flux density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</a:t>
            </a:r>
            <a:r>
              <a:rPr lang="en-US" sz="1600" i="1" dirty="0" smtClean="0">
                <a:solidFill>
                  <a:srgbClr val="002060"/>
                </a:solidFill>
              </a:rPr>
              <a:t>E)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727200" y="1705372"/>
            <a:ext cx="2036721" cy="298597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691680" y="1849388"/>
            <a:ext cx="1584176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 flipV="1">
            <a:off x="2111607" y="2308281"/>
            <a:ext cx="1164249" cy="27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665413" y="3299577"/>
            <a:ext cx="1682451" cy="37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042840" y="697761"/>
            <a:ext cx="920067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956376" y="875443"/>
            <a:ext cx="955624" cy="79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298940" y="91080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Undulator spectral flux density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y, E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96023" y="947887"/>
            <a:ext cx="303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Wiggler spectral flux </a:t>
            </a:r>
            <a:r>
              <a:rPr lang="en-US" dirty="0" smtClean="0">
                <a:solidFill>
                  <a:srgbClr val="002060"/>
                </a:solidFill>
              </a:rPr>
              <a:t>density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i="1" dirty="0">
                <a:solidFill>
                  <a:srgbClr val="002060"/>
                </a:solidFill>
              </a:rPr>
              <a:t>flux/power</a:t>
            </a:r>
            <a:r>
              <a:rPr lang="en-US" dirty="0">
                <a:solidFill>
                  <a:srgbClr val="002060"/>
                </a:solidFill>
              </a:rPr>
              <a:t> vs </a:t>
            </a:r>
            <a:r>
              <a:rPr lang="en-US" i="1" dirty="0">
                <a:solidFill>
                  <a:srgbClr val="002060"/>
                </a:solidFill>
              </a:rPr>
              <a:t>x, y, E)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220072" y="2018001"/>
            <a:ext cx="3579596" cy="222733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4293" y="1734184"/>
            <a:ext cx="4023517" cy="2481369"/>
            <a:chOff x="4570176" y="1273172"/>
            <a:chExt cx="4023517" cy="24813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y</a:t>
              </a:r>
              <a:endParaRPr lang="en-GB" sz="14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/>
                <a:t>E</a:t>
              </a:r>
              <a:endParaRPr lang="en-GB" sz="12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Photon flux</a:t>
              </a:r>
              <a:endParaRPr lang="en-GB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1000              5000                    10000                   15000                     20000</a:t>
              </a:r>
              <a:endParaRPr lang="en-GB" sz="7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90" y="344676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x</a:t>
              </a:r>
              <a:endParaRPr lang="en-GB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1106431" y="3104957"/>
            <a:ext cx="1336926" cy="61447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730367" y="2046459"/>
            <a:ext cx="7770479" cy="1635589"/>
            <a:chOff x="730367" y="2046459"/>
            <a:chExt cx="7770479" cy="1635589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76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power density (</a:t>
            </a:r>
            <a:r>
              <a:rPr lang="en-US" sz="2400" i="1" cap="none" dirty="0" smtClean="0"/>
              <a:t>Power</a:t>
            </a:r>
            <a:r>
              <a:rPr lang="en-US" sz="2400" cap="none" dirty="0" smtClean="0"/>
              <a:t> vs </a:t>
            </a:r>
            <a:r>
              <a:rPr lang="en-US" sz="2400" i="1" cap="none" dirty="0" smtClean="0"/>
              <a:t>x, y</a:t>
            </a:r>
            <a:r>
              <a:rPr lang="en-US" sz="2400" cap="none" dirty="0" smtClean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57" y="1230433"/>
            <a:ext cx="1477466" cy="1199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91" y="2237007"/>
            <a:ext cx="3432376" cy="27480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417" y="722456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For example, this tool is very useful to get the heat load on a slit:</a:t>
            </a:r>
            <a:endParaRPr lang="en-US" sz="1400" dirty="0"/>
          </a:p>
        </p:txBody>
      </p:sp>
      <p:grpSp>
        <p:nvGrpSpPr>
          <p:cNvPr id="14" name="Grupo 12"/>
          <p:cNvGrpSpPr/>
          <p:nvPr/>
        </p:nvGrpSpPr>
        <p:grpSpPr>
          <a:xfrm>
            <a:off x="858050" y="3681935"/>
            <a:ext cx="1470437" cy="290218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858050" y="4037783"/>
            <a:ext cx="1470437" cy="290218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524466" y="3856409"/>
            <a:ext cx="4379613" cy="1601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900774" y="3772820"/>
            <a:ext cx="1201008" cy="293008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547664" y="3982239"/>
            <a:ext cx="5550813" cy="452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822166" y="3380092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undulator</a:t>
            </a:r>
            <a:endParaRPr lang="es-MX" sz="1400" dirty="0"/>
          </a:p>
        </p:txBody>
      </p:sp>
      <p:sp>
        <p:nvSpPr>
          <p:cNvPr id="50" name="Rectangle 49"/>
          <p:cNvSpPr/>
          <p:nvPr/>
        </p:nvSpPr>
        <p:spPr>
          <a:xfrm>
            <a:off x="1666004" y="2413124"/>
            <a:ext cx="1511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Water cooled beamline slit</a:t>
            </a:r>
            <a:endParaRPr lang="en-US" sz="14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884411"/>
            <a:ext cx="1145909" cy="7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power density (</a:t>
            </a:r>
            <a:r>
              <a:rPr lang="en-US" sz="2400" i="1" cap="none" dirty="0" smtClean="0"/>
              <a:t>Power</a:t>
            </a:r>
            <a:r>
              <a:rPr lang="en-US" sz="2400" cap="none" dirty="0" smtClean="0"/>
              <a:t> vs </a:t>
            </a:r>
            <a:r>
              <a:rPr lang="en-US" sz="2400" i="1" cap="none" dirty="0" smtClean="0"/>
              <a:t>x, y</a:t>
            </a:r>
            <a:r>
              <a:rPr lang="en-US" sz="2400" cap="none" dirty="0" smtClean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97260"/>
            <a:ext cx="745347" cy="46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6912" y="737970"/>
            <a:ext cx="7088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In most of the beamlines at the ESRF the are horizontal slits at 16 m from the source: 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" y="1514212"/>
            <a:ext cx="4088937" cy="25983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475656" y="4864672"/>
            <a:ext cx="93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73" y="4428776"/>
            <a:ext cx="356235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128" y="4487401"/>
            <a:ext cx="106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X-ray beam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47" y="1514211"/>
            <a:ext cx="4470079" cy="28168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36407" y="1232493"/>
            <a:ext cx="3254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Project over the slit surface (2</a:t>
            </a:r>
            <a:r>
              <a:rPr lang="en-US" sz="1400" baseline="30000" dirty="0">
                <a:solidFill>
                  <a:srgbClr val="002060"/>
                </a:solidFill>
              </a:rPr>
              <a:t>o</a:t>
            </a:r>
            <a:r>
              <a:rPr lang="en-US" sz="1400" dirty="0" smtClean="0">
                <a:solidFill>
                  <a:srgbClr val="002060"/>
                </a:solidFill>
              </a:rPr>
              <a:t> angle) 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470" y="1256380"/>
            <a:ext cx="2404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Perpendicular to the beam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33695" y="4107631"/>
            <a:ext cx="394863" cy="43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11167" y="4479461"/>
            <a:ext cx="106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Finite element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0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2168698" y="2304592"/>
            <a:ext cx="902191" cy="5232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Slit 1</a:t>
            </a:r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ángulo 17"/>
          <p:cNvSpPr/>
          <p:nvPr/>
        </p:nvSpPr>
        <p:spPr>
          <a:xfrm>
            <a:off x="7224213" y="3707012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Projected size at </a:t>
            </a:r>
          </a:p>
          <a:p>
            <a:r>
              <a:rPr lang="en-US" sz="1200" dirty="0" smtClean="0"/>
              <a:t>downstream element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588313" y="4432940"/>
            <a:ext cx="254813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801032" y="4294441"/>
            <a:ext cx="212269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Distance from the source (</a:t>
            </a:r>
            <a:r>
              <a:rPr lang="en-US" sz="1200" i="1" dirty="0" smtClean="0"/>
              <a:t>d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564744"/>
            <a:ext cx="655813" cy="371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858774" y="3330074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Aperture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96" name="Left Brace 95"/>
          <p:cNvSpPr/>
          <p:nvPr/>
        </p:nvSpPr>
        <p:spPr>
          <a:xfrm rot="10800000">
            <a:off x="7154475" y="3707012"/>
            <a:ext cx="96127" cy="4590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600107" y="4712325"/>
            <a:ext cx="6318055" cy="143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697785" y="4588161"/>
            <a:ext cx="214834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Distance from the source (</a:t>
            </a:r>
            <a:r>
              <a:rPr lang="en-US" sz="1200" i="1" dirty="0" smtClean="0"/>
              <a:t>D</a:t>
            </a:r>
            <a:r>
              <a:rPr lang="en-US" sz="1200" dirty="0" smtClean="0"/>
              <a:t>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809376" y="3468573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41987" y="1203476"/>
            <a:ext cx="7770479" cy="1635589"/>
            <a:chOff x="730367" y="2046459"/>
            <a:chExt cx="7770479" cy="1635589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801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Filter (window)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05502"/>
            <a:ext cx="3448526" cy="247650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128760" y="1123596"/>
            <a:ext cx="2359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Filters of different thickness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9" name="Rectángulo 17"/>
          <p:cNvSpPr/>
          <p:nvPr/>
        </p:nvSpPr>
        <p:spPr>
          <a:xfrm>
            <a:off x="5940152" y="1123595"/>
            <a:ext cx="2339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Filters of different materials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499311"/>
            <a:ext cx="3442335" cy="2482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filters @ 23 m with a projection of 2 mm x 1 mm: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697260"/>
            <a:ext cx="1464370" cy="586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4" y="1442299"/>
            <a:ext cx="3402279" cy="2206884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726664" y="275439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U42-EBS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06599" y="2530571"/>
            <a:ext cx="66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09" y="1407646"/>
            <a:ext cx="3456384" cy="230080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96386"/>
              </p:ext>
            </p:extLst>
          </p:nvPr>
        </p:nvGraphicFramePr>
        <p:xfrm>
          <a:off x="4949801" y="4039519"/>
          <a:ext cx="36004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Material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Thickness [</a:t>
                      </a:r>
                      <a:r>
                        <a:rPr lang="en-US" sz="1100" dirty="0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100" dirty="0" smtClean="0"/>
                        <a:t>m]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Absorbed Power [W]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Diamond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971600" y="4589206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680322" y="3640362"/>
            <a:ext cx="13161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thickness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086370" y="5083610"/>
            <a:ext cx="22277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material &amp; density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82578" y="4251633"/>
            <a:ext cx="11977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169344" y="4137336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51004" y="4050241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334134" y="4050242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214074" y="3932290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322086" y="392796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filters @ 23 m with a projection of 2 mm x 1 mm: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1" y="1970543"/>
            <a:ext cx="3824288" cy="2331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70543"/>
            <a:ext cx="3834662" cy="2344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331640" y="1556296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Be (300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6" name="Rectángulo 17"/>
          <p:cNvSpPr/>
          <p:nvPr/>
        </p:nvSpPr>
        <p:spPr>
          <a:xfrm>
            <a:off x="5509990" y="1556297"/>
            <a:ext cx="1670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Diamond (300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2924" y="2039935"/>
            <a:ext cx="8622471" cy="33654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2060"/>
                </a:solidFill>
              </a:rPr>
              <a:t>Modelling synchrotron radiation beamlines </a:t>
            </a:r>
            <a:r>
              <a:rPr lang="en-US" sz="2667" b="1" dirty="0" smtClean="0">
                <a:solidFill>
                  <a:srgbClr val="002060"/>
                </a:solidFill>
              </a:rPr>
              <a:t>with</a:t>
            </a:r>
            <a:endParaRPr lang="en-US" sz="2667" b="1" dirty="0">
              <a:solidFill>
                <a:srgbClr val="002060"/>
              </a:solidFill>
            </a:endParaRPr>
          </a:p>
          <a:p>
            <a:pPr algn="ctr"/>
            <a:r>
              <a:rPr lang="en-US" sz="2667" b="1" dirty="0" smtClean="0">
                <a:solidFill>
                  <a:srgbClr val="002060"/>
                </a:solidFill>
              </a:rPr>
              <a:t>OASYS</a:t>
            </a:r>
          </a:p>
          <a:p>
            <a:pPr algn="ctr"/>
            <a:r>
              <a:rPr lang="en-US" sz="2667" b="1" dirty="0" smtClean="0">
                <a:solidFill>
                  <a:srgbClr val="002060"/>
                </a:solidFill>
              </a:rPr>
              <a:t> </a:t>
            </a:r>
            <a:endParaRPr lang="en-US" sz="2000" b="1" dirty="0" smtClean="0">
              <a:solidFill>
                <a:srgbClr val="00206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2060"/>
                </a:solidFill>
              </a:rPr>
              <a:t>Transport of power in a Beamline</a:t>
            </a:r>
            <a:endParaRPr lang="en-US" sz="2000" b="1" dirty="0">
              <a:solidFill>
                <a:srgbClr val="002060"/>
              </a:solidFill>
            </a:endParaRPr>
          </a:p>
          <a:p>
            <a:pPr algn="ctr"/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1667" dirty="0"/>
              <a:t>Juan Reyes </a:t>
            </a:r>
            <a:r>
              <a:rPr lang="en-US" sz="1667" dirty="0" smtClean="0"/>
              <a:t>Herrera</a:t>
            </a:r>
          </a:p>
          <a:p>
            <a:pPr algn="ctr"/>
            <a:r>
              <a:rPr lang="en-US" sz="1100" dirty="0"/>
              <a:t>juan.reyes-herrera@esrf.fr</a:t>
            </a:r>
          </a:p>
          <a:p>
            <a:pPr algn="ctr"/>
            <a:endParaRPr lang="en-US" sz="1667" dirty="0"/>
          </a:p>
          <a:p>
            <a:pPr algn="ctr"/>
            <a:r>
              <a:rPr lang="en-US" sz="1333" dirty="0"/>
              <a:t>Advanced Analysis &amp; Precision Unit, </a:t>
            </a:r>
            <a:r>
              <a:rPr lang="en-US" sz="1333" dirty="0" smtClean="0"/>
              <a:t>MEG/ISDD, </a:t>
            </a:r>
            <a:r>
              <a:rPr lang="en-US" sz="1333" dirty="0"/>
              <a:t>ESRF</a:t>
            </a:r>
          </a:p>
          <a:p>
            <a:pPr algn="ctr"/>
            <a:endParaRPr lang="en-US" sz="1167" dirty="0" smtClean="0"/>
          </a:p>
          <a:p>
            <a:pPr algn="ctr"/>
            <a:r>
              <a:rPr lang="en-US" sz="1167" dirty="0" smtClean="0"/>
              <a:t>March </a:t>
            </a:r>
            <a:r>
              <a:rPr lang="en-US" sz="1167" dirty="0" smtClean="0"/>
              <a:t>27</a:t>
            </a:r>
            <a:r>
              <a:rPr lang="en-US" sz="1167" baseline="30000" dirty="0" smtClean="0"/>
              <a:t>th</a:t>
            </a:r>
            <a:r>
              <a:rPr lang="en-US" sz="1167" dirty="0" smtClean="0"/>
              <a:t> </a:t>
            </a:r>
            <a:r>
              <a:rPr lang="en-US" sz="1167" dirty="0" smtClean="0"/>
              <a:t>&amp; </a:t>
            </a:r>
            <a:r>
              <a:rPr lang="en-US" sz="1167" dirty="0" smtClean="0"/>
              <a:t>30</a:t>
            </a:r>
            <a:r>
              <a:rPr lang="en-US" sz="1167" baseline="30000" dirty="0" smtClean="0"/>
              <a:t>th</a:t>
            </a:r>
            <a:r>
              <a:rPr lang="en-US" sz="1167" dirty="0" smtClean="0"/>
              <a:t> 2023</a:t>
            </a:r>
            <a:endParaRPr lang="en-US" sz="1167" dirty="0"/>
          </a:p>
          <a:p>
            <a:pPr algn="ctr"/>
            <a:endParaRPr lang="en-US" sz="1167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46079" y="86785"/>
            <a:ext cx="6864000" cy="414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z="833" smtClean="0"/>
              <a:t>OASYS-Power transport | HERCULES2023</a:t>
            </a:r>
            <a:endParaRPr lang="fr-FR" sz="83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409228"/>
            <a:ext cx="1656184" cy="529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90" y="500785"/>
            <a:ext cx="2656137" cy="1593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54468" y="3788806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92280" y="3727111"/>
            <a:ext cx="1368152" cy="585056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3001516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>
            <a:off x="6151030" y="3476615"/>
            <a:ext cx="1760987" cy="1041601"/>
          </a:xfrm>
          <a:prstGeom prst="cube">
            <a:avLst>
              <a:gd name="adj" fmla="val 1097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2924448" y="2067415"/>
            <a:ext cx="1547808" cy="51199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Slit 1</a:t>
            </a:r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618696"/>
            <a:ext cx="357452" cy="31783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437150" y="3330073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Aperture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00" name="Cube 99"/>
          <p:cNvSpPr/>
          <p:nvPr/>
        </p:nvSpPr>
        <p:spPr>
          <a:xfrm>
            <a:off x="4520786" y="3476615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25129" y="2833819"/>
            <a:ext cx="1806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Absorption by filters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21813" y="3236097"/>
            <a:ext cx="0" cy="18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6022393" y="4958693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Absorption power by mirror</a:t>
            </a:r>
            <a:endParaRPr lang="en-US" sz="1400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162097" y="1166793"/>
            <a:ext cx="7770479" cy="1635589"/>
            <a:chOff x="730367" y="2046459"/>
            <a:chExt cx="7770479" cy="1635589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134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8" name="Rectángulo 17"/>
          <p:cNvSpPr/>
          <p:nvPr/>
        </p:nvSpPr>
        <p:spPr>
          <a:xfrm>
            <a:off x="971600" y="1123594"/>
            <a:ext cx="2658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Same material, different angles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580112" y="1123595"/>
            <a:ext cx="2598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Same angle, different coatings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3" y="1743723"/>
            <a:ext cx="3555153" cy="2553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53975"/>
            <a:ext cx="3672408" cy="26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7" y="1353227"/>
            <a:ext cx="3564911" cy="23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3183" y="1723158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539552" y="1461073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sp>
        <p:nvSpPr>
          <p:cNvPr id="15" name="Rectángulo 17"/>
          <p:cNvSpPr/>
          <p:nvPr/>
        </p:nvSpPr>
        <p:spPr>
          <a:xfrm>
            <a:off x="1011746" y="2065362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0001" y="1909247"/>
            <a:ext cx="1512168" cy="41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82" y="877526"/>
            <a:ext cx="2976837" cy="228794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767759" y="944716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724128" y="682631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530" y="3262232"/>
            <a:ext cx="2996309" cy="2221680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6055791" y="3475951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912741" y="3427876"/>
            <a:ext cx="171427" cy="14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59045" y="2219250"/>
            <a:ext cx="159258" cy="3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774597" y="3376888"/>
            <a:ext cx="1460715" cy="46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404780" y="804358"/>
            <a:ext cx="3918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Example of reflection, primarily mirrors @ 30 m</a:t>
            </a:r>
            <a:endParaRPr lang="en-US" sz="1400" dirty="0"/>
          </a:p>
        </p:txBody>
      </p:sp>
      <p:sp>
        <p:nvSpPr>
          <p:cNvPr id="31" name="Rectángulo 17"/>
          <p:cNvSpPr/>
          <p:nvPr/>
        </p:nvSpPr>
        <p:spPr>
          <a:xfrm>
            <a:off x="6595736" y="1154008"/>
            <a:ext cx="16578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Absorbed power 113 W</a:t>
            </a:r>
            <a:endParaRPr lang="en-US" sz="1100" dirty="0"/>
          </a:p>
        </p:txBody>
      </p:sp>
      <p:sp>
        <p:nvSpPr>
          <p:cNvPr id="40" name="Rectángulo 17"/>
          <p:cNvSpPr/>
          <p:nvPr/>
        </p:nvSpPr>
        <p:spPr>
          <a:xfrm>
            <a:off x="6552013" y="3783728"/>
            <a:ext cx="1579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Absorbed power 52 W</a:t>
            </a:r>
            <a:endParaRPr lang="en-US" sz="11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34" y="4021124"/>
            <a:ext cx="1472022" cy="13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mirror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mirrors @ 30 m: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9" y="1970542"/>
            <a:ext cx="3745706" cy="2320766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619672" y="1547911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Si (7 mrad)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1" name="Rectángulo 17"/>
          <p:cNvSpPr/>
          <p:nvPr/>
        </p:nvSpPr>
        <p:spPr>
          <a:xfrm>
            <a:off x="5509990" y="1556297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Diamond (100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 + Rh (3 mrad) 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559" y="2050332"/>
            <a:ext cx="3777139" cy="23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Multilayers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6692"/>
            <a:ext cx="2109651" cy="1091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1050" dirty="0"/>
                            <m:t> </m:t>
                          </m:r>
                          <m:r>
                            <a:rPr lang="en-US" sz="10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985292"/>
            <a:ext cx="2952328" cy="186718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079204" y="1141417"/>
            <a:ext cx="15327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/>
              <a:t>W</a:t>
            </a:r>
            <a:r>
              <a:rPr lang="en-GB" sz="1400" dirty="0" smtClean="0"/>
              <a:t>(2.5)/Si(2.5)]</a:t>
            </a:r>
            <a:r>
              <a:rPr lang="en-GB" sz="1400" baseline="-25000" dirty="0"/>
              <a:t>5</a:t>
            </a:r>
            <a:r>
              <a:rPr lang="en-GB" sz="1400" baseline="-25000" dirty="0" smtClean="0"/>
              <a:t>0</a:t>
            </a:r>
          </a:p>
          <a:p>
            <a:endParaRPr lang="en-US" sz="1400" dirty="0" smtClean="0"/>
          </a:p>
          <a:p>
            <a:r>
              <a:rPr lang="en-US" sz="1400" dirty="0" smtClean="0"/>
              <a:t>1.4</a:t>
            </a:r>
            <a:r>
              <a:rPr lang="en-US" sz="1400" baseline="30000" dirty="0" smtClean="0"/>
              <a:t>o</a:t>
            </a:r>
            <a:endParaRPr lang="en-GB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010156"/>
            <a:ext cx="2876753" cy="21366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63" y="3361556"/>
            <a:ext cx="2880217" cy="185413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283968" y="2917316"/>
            <a:ext cx="36004" cy="32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79146" y="2459750"/>
            <a:ext cx="269070" cy="4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607" y="754170"/>
            <a:ext cx="542306" cy="6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93621"/>
            <a:ext cx="3336032" cy="2131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Crystals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2" y="1222571"/>
            <a:ext cx="432048" cy="5322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87624" y="2497460"/>
            <a:ext cx="69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/>
              <a:t>Si (111</a:t>
            </a:r>
            <a:r>
              <a:rPr lang="es-MX" sz="1200" dirty="0" smtClean="0"/>
              <a:t>)</a:t>
            </a:r>
          </a:p>
          <a:p>
            <a:r>
              <a:rPr lang="es-MX" sz="1200" dirty="0" smtClean="0"/>
              <a:t>22 keV</a:t>
            </a:r>
            <a:endParaRPr lang="en-GB" sz="1200" dirty="0"/>
          </a:p>
        </p:txBody>
      </p:sp>
      <p:sp>
        <p:nvSpPr>
          <p:cNvPr id="15" name="Rectangle 14"/>
          <p:cNvSpPr/>
          <p:nvPr/>
        </p:nvSpPr>
        <p:spPr>
          <a:xfrm>
            <a:off x="6372200" y="1754804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err="1" smtClean="0"/>
              <a:t>Rocking</a:t>
            </a:r>
            <a:r>
              <a:rPr lang="es-MX" sz="1200" dirty="0" smtClean="0"/>
              <a:t> curve</a:t>
            </a:r>
            <a:endParaRPr lang="en-GB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29" y="2393621"/>
            <a:ext cx="3096344" cy="2229145"/>
          </a:xfrm>
          <a:prstGeom prst="rect">
            <a:avLst/>
          </a:prstGeom>
        </p:spPr>
      </p:pic>
      <p:pic>
        <p:nvPicPr>
          <p:cNvPr id="11" name="Picture 10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2855" y="863511"/>
            <a:ext cx="1440160" cy="1385071"/>
          </a:xfrm>
          <a:prstGeom prst="rect">
            <a:avLst/>
          </a:prstGeom>
          <a:noFill/>
        </p:spPr>
      </p:pic>
      <p:sp>
        <p:nvSpPr>
          <p:cNvPr id="13" name="Rectángulo 17"/>
          <p:cNvSpPr/>
          <p:nvPr/>
        </p:nvSpPr>
        <p:spPr>
          <a:xfrm>
            <a:off x="1288259" y="709622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Bragg or reflection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 rot="20838084">
            <a:off x="6479433" y="1367064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6931403" y="1318448"/>
            <a:ext cx="43204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7"/>
          <p:cNvSpPr/>
          <p:nvPr/>
        </p:nvSpPr>
        <p:spPr>
          <a:xfrm>
            <a:off x="5639628" y="840856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Double crystal monochromator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026727" y="1394980"/>
            <a:ext cx="651805" cy="9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664781" y="1294630"/>
            <a:ext cx="266622" cy="1034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rot="20838084">
            <a:off x="6779343" y="1206091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545758" y="19140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Calculation of flux at the sample position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Example of getting the flux at the sample position:</a:t>
            </a:r>
            <a:endParaRPr lang="en-US" sz="1400" dirty="0"/>
          </a:p>
        </p:txBody>
      </p:sp>
      <p:sp>
        <p:nvSpPr>
          <p:cNvPr id="132" name="Rectángulo 17"/>
          <p:cNvSpPr/>
          <p:nvPr/>
        </p:nvSpPr>
        <p:spPr>
          <a:xfrm>
            <a:off x="5646369" y="1114078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KB slits</a:t>
            </a:r>
          </a:p>
          <a:p>
            <a:r>
              <a:rPr lang="en-US" sz="1400" dirty="0" smtClean="0"/>
              <a:t>51 m</a:t>
            </a:r>
            <a:endParaRPr lang="en-US" sz="14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411884" y="1432933"/>
            <a:ext cx="7770479" cy="1513857"/>
            <a:chOff x="730367" y="2168191"/>
            <a:chExt cx="7770479" cy="1513857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Cube 101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ight Brace 102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662246" y="2168191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581578" y="20545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/>
          <p:cNvSpPr/>
          <p:nvPr/>
        </p:nvSpPr>
        <p:spPr>
          <a:xfrm>
            <a:off x="5438467" y="19567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/>
          <p:cNvSpPr/>
          <p:nvPr/>
        </p:nvSpPr>
        <p:spPr>
          <a:xfrm>
            <a:off x="5591816" y="19400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535" y="3332462"/>
            <a:ext cx="5165730" cy="797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7855" y="4841327"/>
            <a:ext cx="3220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*see photon transport section</a:t>
            </a:r>
            <a:endParaRPr lang="en-GB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6750001" y="3301169"/>
            <a:ext cx="3220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534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Transport of power in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9" name="TextBox 8"/>
          <p:cNvSpPr txBox="1"/>
          <p:nvPr/>
        </p:nvSpPr>
        <p:spPr>
          <a:xfrm>
            <a:off x="648701" y="1417340"/>
            <a:ext cx="6157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692"/>
                </a:solidFill>
              </a:rPr>
              <a:t>Outline:</a:t>
            </a:r>
          </a:p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Source emission: Flux and power spectra.</a:t>
            </a:r>
          </a:p>
          <a:p>
            <a:endParaRPr lang="en-US" dirty="0" smtClean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Optical elements: characteristics and absorbed power.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Flux and power that arrive to the sample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134" y="2955925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290016" y="2925078"/>
            <a:ext cx="1142013" cy="52336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083" y="2225668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07" y="2425452"/>
            <a:ext cx="2982268" cy="2009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7515125" y="851728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878" y="913284"/>
            <a:ext cx="6157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Source spectrum (Photon flux or power vs Energy)</a:t>
            </a:r>
            <a:endParaRPr lang="en-US" sz="1600" dirty="0">
              <a:solidFill>
                <a:srgbClr val="0026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23907"/>
            <a:ext cx="3005847" cy="2441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764" y="2802756"/>
            <a:ext cx="2034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bending magnet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300192" y="1326503"/>
            <a:ext cx="2429867" cy="3562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7915" y="2590554"/>
            <a:ext cx="84875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  </a:t>
            </a:r>
            <a:r>
              <a:rPr lang="en-US" sz="1200" dirty="0">
                <a:solidFill>
                  <a:srgbClr val="002060"/>
                </a:solidFill>
              </a:rPr>
              <a:t>W</a:t>
            </a:r>
            <a:r>
              <a:rPr lang="en-US" sz="1200" dirty="0" smtClean="0">
                <a:solidFill>
                  <a:srgbClr val="002060"/>
                </a:solidFill>
              </a:rPr>
              <a:t>iggler</a:t>
            </a:r>
            <a:endParaRPr lang="en-GB" sz="12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3387483"/>
            <a:ext cx="77806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Bending </a:t>
            </a:r>
          </a:p>
          <a:p>
            <a:r>
              <a:rPr lang="en-US" sz="1200" dirty="0" smtClean="0">
                <a:solidFill>
                  <a:srgbClr val="00B050"/>
                </a:solidFill>
              </a:rPr>
              <a:t>magnet</a:t>
            </a:r>
            <a:endParaRPr lang="en-GB" sz="11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458566" y="3058885"/>
            <a:ext cx="810129" cy="22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04048" y="2496547"/>
            <a:ext cx="739350" cy="159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078684" y="2470872"/>
            <a:ext cx="84875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Undulator</a:t>
            </a:r>
            <a:endParaRPr lang="en-GB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1276"/>
            <a:ext cx="2774259" cy="107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141" y="697260"/>
            <a:ext cx="3344606" cy="263052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3341472"/>
            <a:ext cx="2701887" cy="2149567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323817" y="2980902"/>
            <a:ext cx="360040" cy="36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2421" y="42081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Slit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30 m</a:t>
            </a:r>
            <a:endParaRPr lang="en-US" sz="1600" dirty="0"/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58" y="3105106"/>
            <a:ext cx="3078069" cy="2281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7630" y="41122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Slit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30 m</a:t>
            </a:r>
            <a:endParaRPr lang="en-US" sz="1600" dirty="0"/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414" y="1056578"/>
            <a:ext cx="515498" cy="570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19" y="897251"/>
            <a:ext cx="2755894" cy="206692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084168" y="1710705"/>
            <a:ext cx="432048" cy="139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692173" y="4112223"/>
            <a:ext cx="264068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591935" y="3755895"/>
            <a:ext cx="193663" cy="518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ángulo 17"/>
          <p:cNvSpPr/>
          <p:nvPr/>
        </p:nvSpPr>
        <p:spPr>
          <a:xfrm>
            <a:off x="6429269" y="3630373"/>
            <a:ext cx="756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~50 eV</a:t>
            </a:r>
            <a:endParaRPr lang="es-MX" sz="1400" dirty="0"/>
          </a:p>
        </p:txBody>
      </p:sp>
      <p:sp>
        <p:nvSpPr>
          <p:cNvPr id="67" name="Rectángulo 17"/>
          <p:cNvSpPr/>
          <p:nvPr/>
        </p:nvSpPr>
        <p:spPr>
          <a:xfrm>
            <a:off x="5911723" y="639221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227" y="1100524"/>
            <a:ext cx="4309467" cy="34348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5" y="1028610"/>
            <a:ext cx="648072" cy="69549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283505"/>
            <a:ext cx="4111699" cy="327791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7164288" y="1405008"/>
            <a:ext cx="1352550" cy="533477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 (gap)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HERCULES2023</a:t>
            </a:r>
            <a:endParaRPr lang="en-US" noProof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5" y="1231453"/>
            <a:ext cx="1881596" cy="26214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46829" y="1040075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21249" y="1857572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617088" y="1674829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686404" y="1708019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85779" y="1532292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 smtClean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671232" y="1894030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71232" y="787086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01674" y="1191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9466" y="118334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9024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426824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951151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4846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484685" y="202940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923100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426824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61992" y="205369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65169" y="202940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64238" y="116771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699172" y="11640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203154" y="115874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747965" y="115140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736080" y="200520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181403" y="2022700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647869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123542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9041" y="202325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190049" y="1572065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7064027" y="1723971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945651" y="1483895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922676" y="1890686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blipFill>
                <a:blip r:embed="rId5"/>
                <a:stretch>
                  <a:fillRect l="-1474" t="-2222" r="-2948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345" y="3046232"/>
            <a:ext cx="2997579" cy="2085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820" y="3372628"/>
            <a:ext cx="800100" cy="981075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3240101" y="3649588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F - default">
  <a:themeElements>
    <a:clrScheme name="ESRF">
      <a:dk1>
        <a:sysClr val="windowText" lastClr="000000"/>
      </a:dk1>
      <a:lt1>
        <a:sysClr val="window" lastClr="FFFFFF"/>
      </a:lt1>
      <a:dk2>
        <a:srgbClr val="B7B9BA"/>
      </a:dk2>
      <a:lt2>
        <a:srgbClr val="AF007C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51A026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1229</Words>
  <Application>Microsoft Office PowerPoint</Application>
  <PresentationFormat>On-screen Show (16:10)</PresentationFormat>
  <Paragraphs>271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ITCOfficinaSans LT Book</vt:lpstr>
      <vt:lpstr>Symbol</vt:lpstr>
      <vt:lpstr>Wingdings</vt:lpstr>
      <vt:lpstr>ESRF - default</vt:lpstr>
      <vt:lpstr>PowerPoint Presentation</vt:lpstr>
      <vt:lpstr>PowerPoint Presentation</vt:lpstr>
      <vt:lpstr>Transport of power in a Beamline</vt:lpstr>
      <vt:lpstr>Simulation of source emission</vt:lpstr>
      <vt:lpstr>Undulator emission simulation</vt:lpstr>
      <vt:lpstr>Undulator emission simulation</vt:lpstr>
      <vt:lpstr>Undulator emission simulation</vt:lpstr>
      <vt:lpstr>Undulator emission simulation</vt:lpstr>
      <vt:lpstr>Undulator emission simulation (gap)</vt:lpstr>
      <vt:lpstr>Undulator emission simulation</vt:lpstr>
      <vt:lpstr>Simulation of source emission</vt:lpstr>
      <vt:lpstr>Simulation of source emission</vt:lpstr>
      <vt:lpstr>Power transport on a beamline</vt:lpstr>
      <vt:lpstr>Undulator power density (Power vs x, y)</vt:lpstr>
      <vt:lpstr>Undulator power density (Power vs x, y)</vt:lpstr>
      <vt:lpstr>Power transport on a beamline</vt:lpstr>
      <vt:lpstr>Filter (window) absorption</vt:lpstr>
      <vt:lpstr>Power absorbed by a filter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Other optical elements in XOPPY</vt:lpstr>
      <vt:lpstr>Other optical elements in XOPPY</vt:lpstr>
      <vt:lpstr>Calculation of flux at the sample position</vt:lpstr>
    </vt:vector>
  </TitlesOfParts>
  <Company>E.S.R.F.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 HERRERA Juan</dc:creator>
  <cp:lastModifiedBy>REYES HERRERA Juan</cp:lastModifiedBy>
  <cp:revision>137</cp:revision>
  <dcterms:created xsi:type="dcterms:W3CDTF">2022-02-18T08:25:36Z</dcterms:created>
  <dcterms:modified xsi:type="dcterms:W3CDTF">2023-03-24T08:22:36Z</dcterms:modified>
</cp:coreProperties>
</file>